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F3BD48-0125-43F7-B8BD-68736240EEC4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E8829E0-9817-4E71-8397-1A5342F4FC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5475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E8829E0-9817-4E71-8397-1A5342F4FCD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544654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9419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15335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760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61601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18961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5716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51667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8690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40396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0656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39411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440673-4EED-4017-ACAA-BC1C4CDCC8EB}" type="datetimeFigureOut">
              <a:rPr lang="en-US" smtClean="0"/>
              <a:t>10/9/2015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58338B-17CB-437C-BCB0-5EDD05A19A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33501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8" name="Straight Arrow Connector 47"/>
          <p:cNvCxnSpPr/>
          <p:nvPr/>
        </p:nvCxnSpPr>
        <p:spPr>
          <a:xfrm flipV="1">
            <a:off x="4524856" y="685800"/>
            <a:ext cx="0" cy="4329545"/>
          </a:xfrm>
          <a:prstGeom prst="straightConnector1">
            <a:avLst/>
          </a:prstGeom>
          <a:ln w="28575">
            <a:solidFill>
              <a:schemeClr val="tx1"/>
            </a:solidFill>
            <a:prstDash val="sysDash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Freeform 7"/>
          <p:cNvSpPr/>
          <p:nvPr/>
        </p:nvSpPr>
        <p:spPr>
          <a:xfrm>
            <a:off x="1981200" y="3417889"/>
            <a:ext cx="4825238" cy="1597455"/>
          </a:xfrm>
          <a:custGeom>
            <a:avLst/>
            <a:gdLst>
              <a:gd name="connsiteX0" fmla="*/ 0 w 5209309"/>
              <a:gd name="connsiteY0" fmla="*/ 2064327 h 2064327"/>
              <a:gd name="connsiteX1" fmla="*/ 1163782 w 5209309"/>
              <a:gd name="connsiteY1" fmla="*/ 1939637 h 2064327"/>
              <a:gd name="connsiteX2" fmla="*/ 2064328 w 5209309"/>
              <a:gd name="connsiteY2" fmla="*/ 1773382 h 2064327"/>
              <a:gd name="connsiteX3" fmla="*/ 3255819 w 5209309"/>
              <a:gd name="connsiteY3" fmla="*/ 1427018 h 2064327"/>
              <a:gd name="connsiteX4" fmla="*/ 4170219 w 5209309"/>
              <a:gd name="connsiteY4" fmla="*/ 983673 h 2064327"/>
              <a:gd name="connsiteX5" fmla="*/ 4765964 w 5209309"/>
              <a:gd name="connsiteY5" fmla="*/ 457200 h 2064327"/>
              <a:gd name="connsiteX6" fmla="*/ 5209309 w 5209309"/>
              <a:gd name="connsiteY6" fmla="*/ 0 h 20643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209309" h="2064327">
                <a:moveTo>
                  <a:pt x="0" y="2064327"/>
                </a:moveTo>
                <a:cubicBezTo>
                  <a:pt x="409863" y="2026227"/>
                  <a:pt x="819727" y="1988128"/>
                  <a:pt x="1163782" y="1939637"/>
                </a:cubicBezTo>
                <a:cubicBezTo>
                  <a:pt x="1507837" y="1891146"/>
                  <a:pt x="1715655" y="1858818"/>
                  <a:pt x="2064328" y="1773382"/>
                </a:cubicBezTo>
                <a:cubicBezTo>
                  <a:pt x="2413001" y="1687945"/>
                  <a:pt x="2904837" y="1558636"/>
                  <a:pt x="3255819" y="1427018"/>
                </a:cubicBezTo>
                <a:cubicBezTo>
                  <a:pt x="3606801" y="1295400"/>
                  <a:pt x="3918528" y="1145309"/>
                  <a:pt x="4170219" y="983673"/>
                </a:cubicBezTo>
                <a:cubicBezTo>
                  <a:pt x="4421910" y="822037"/>
                  <a:pt x="4592782" y="621145"/>
                  <a:pt x="4765964" y="457200"/>
                </a:cubicBezTo>
                <a:cubicBezTo>
                  <a:pt x="4939146" y="293254"/>
                  <a:pt x="5074227" y="146627"/>
                  <a:pt x="5209309" y="0"/>
                </a:cubicBezTo>
              </a:path>
            </a:pathLst>
          </a:cu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Freeform 43"/>
          <p:cNvSpPr/>
          <p:nvPr/>
        </p:nvSpPr>
        <p:spPr>
          <a:xfrm>
            <a:off x="2022765" y="4708697"/>
            <a:ext cx="4824817" cy="306648"/>
          </a:xfrm>
          <a:custGeom>
            <a:avLst/>
            <a:gdLst>
              <a:gd name="connsiteX0" fmla="*/ 0 w 5857423"/>
              <a:gd name="connsiteY0" fmla="*/ 960491 h 960491"/>
              <a:gd name="connsiteX1" fmla="*/ 997527 w 5857423"/>
              <a:gd name="connsiteY1" fmla="*/ 849655 h 960491"/>
              <a:gd name="connsiteX2" fmla="*/ 2105891 w 5857423"/>
              <a:gd name="connsiteY2" fmla="*/ 627982 h 960491"/>
              <a:gd name="connsiteX3" fmla="*/ 3048000 w 5857423"/>
              <a:gd name="connsiteY3" fmla="*/ 378601 h 960491"/>
              <a:gd name="connsiteX4" fmla="*/ 3837709 w 5857423"/>
              <a:gd name="connsiteY4" fmla="*/ 184637 h 960491"/>
              <a:gd name="connsiteX5" fmla="*/ 4655127 w 5857423"/>
              <a:gd name="connsiteY5" fmla="*/ 87655 h 960491"/>
              <a:gd name="connsiteX6" fmla="*/ 5763491 w 5857423"/>
              <a:gd name="connsiteY6" fmla="*/ 4528 h 960491"/>
              <a:gd name="connsiteX7" fmla="*/ 5721927 w 5857423"/>
              <a:gd name="connsiteY7" fmla="*/ 18382 h 9604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857423" h="960491">
                <a:moveTo>
                  <a:pt x="0" y="960491"/>
                </a:moveTo>
                <a:cubicBezTo>
                  <a:pt x="323272" y="932782"/>
                  <a:pt x="646545" y="905073"/>
                  <a:pt x="997527" y="849655"/>
                </a:cubicBezTo>
                <a:cubicBezTo>
                  <a:pt x="1348509" y="794237"/>
                  <a:pt x="1764146" y="706491"/>
                  <a:pt x="2105891" y="627982"/>
                </a:cubicBezTo>
                <a:cubicBezTo>
                  <a:pt x="2447636" y="549473"/>
                  <a:pt x="2759364" y="452492"/>
                  <a:pt x="3048000" y="378601"/>
                </a:cubicBezTo>
                <a:cubicBezTo>
                  <a:pt x="3336636" y="304710"/>
                  <a:pt x="3569855" y="233128"/>
                  <a:pt x="3837709" y="184637"/>
                </a:cubicBezTo>
                <a:cubicBezTo>
                  <a:pt x="4105564" y="136146"/>
                  <a:pt x="4334163" y="117673"/>
                  <a:pt x="4655127" y="87655"/>
                </a:cubicBezTo>
                <a:cubicBezTo>
                  <a:pt x="4976091" y="57637"/>
                  <a:pt x="5585691" y="16073"/>
                  <a:pt x="5763491" y="4528"/>
                </a:cubicBezTo>
                <a:cubicBezTo>
                  <a:pt x="5941291" y="-7017"/>
                  <a:pt x="5831609" y="5682"/>
                  <a:pt x="5721927" y="18382"/>
                </a:cubicBezTo>
              </a:path>
            </a:pathLst>
          </a:custGeom>
          <a:noFill/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Straight Arrow Connector 6"/>
          <p:cNvCxnSpPr/>
          <p:nvPr/>
        </p:nvCxnSpPr>
        <p:spPr>
          <a:xfrm flipV="1">
            <a:off x="1981200" y="300336"/>
            <a:ext cx="0" cy="4724400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8153400" y="5064113"/>
            <a:ext cx="7702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>
                <a:latin typeface="Arial Narrow" pitchFamily="34" charset="0"/>
              </a:rPr>
              <a:t>Time</a:t>
            </a:r>
            <a:endParaRPr lang="en-US" sz="2400" b="1" dirty="0">
              <a:latin typeface="Arial Narrow" pitchFamily="34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-34636" y="300336"/>
            <a:ext cx="1981200" cy="45550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latin typeface="Arial Narrow" pitchFamily="34" charset="0"/>
              </a:rPr>
              <a:t>Nr of households  benefiting from SI </a:t>
            </a:r>
            <a:r>
              <a:rPr lang="en-US" sz="2000" b="1" dirty="0" smtClean="0">
                <a:latin typeface="Arial Narrow" pitchFamily="34" charset="0"/>
              </a:rPr>
              <a:t>agriculture</a:t>
            </a:r>
          </a:p>
          <a:p>
            <a:endParaRPr lang="en-US" sz="1000" b="1" dirty="0">
              <a:latin typeface="Arial Narrow" pitchFamily="34" charset="0"/>
            </a:endParaRPr>
          </a:p>
          <a:p>
            <a:r>
              <a:rPr lang="en-US" sz="2000" dirty="0" smtClean="0">
                <a:latin typeface="Arial Narrow" pitchFamily="34" charset="0"/>
              </a:rPr>
              <a:t>Development</a:t>
            </a:r>
          </a:p>
          <a:p>
            <a:r>
              <a:rPr lang="en-US" sz="2000" dirty="0" smtClean="0">
                <a:latin typeface="Arial Narrow" pitchFamily="34" charset="0"/>
              </a:rPr>
              <a:t>Impact</a:t>
            </a:r>
          </a:p>
          <a:p>
            <a:r>
              <a:rPr lang="en-US" sz="2000" dirty="0" smtClean="0">
                <a:latin typeface="Arial Narrow" pitchFamily="34" charset="0"/>
              </a:rPr>
              <a:t>(e.g., productivity, income), but also…</a:t>
            </a:r>
          </a:p>
          <a:p>
            <a:r>
              <a:rPr lang="en-US" sz="2000" dirty="0" smtClean="0">
                <a:latin typeface="Arial Narrow" pitchFamily="34" charset="0"/>
              </a:rPr>
              <a:t>equity between households (including gender), NRM</a:t>
            </a:r>
          </a:p>
          <a:p>
            <a:endParaRPr lang="en-US" sz="2000" b="1" dirty="0">
              <a:latin typeface="Arial Narrow" pitchFamily="34" charset="0"/>
            </a:endParaRPr>
          </a:p>
          <a:p>
            <a:endParaRPr lang="en-US" sz="2000" b="1" dirty="0" smtClean="0">
              <a:latin typeface="Arial Narrow" pitchFamily="34" charset="0"/>
            </a:endParaRPr>
          </a:p>
          <a:p>
            <a:endParaRPr lang="en-US" sz="2000" b="1" dirty="0">
              <a:latin typeface="Arial Narrow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2286000" y="5616714"/>
            <a:ext cx="113204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latin typeface="Arial Narrow" pitchFamily="34" charset="0"/>
              </a:rPr>
              <a:t>Research</a:t>
            </a:r>
          </a:p>
          <a:p>
            <a:pPr algn="ctr"/>
            <a:r>
              <a:rPr lang="en-US" sz="2000" b="1" dirty="0" smtClean="0">
                <a:latin typeface="Arial Narrow" pitchFamily="34" charset="0"/>
              </a:rPr>
              <a:t>Outputs</a:t>
            </a:r>
            <a:endParaRPr lang="en-US" sz="2000" b="1" dirty="0">
              <a:latin typeface="Arial Narrow" pitchFamily="34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5630167" y="5616714"/>
            <a:ext cx="93166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latin typeface="Arial Narrow" pitchFamily="34" charset="0"/>
              </a:rPr>
              <a:t>Pilot </a:t>
            </a:r>
          </a:p>
          <a:p>
            <a:pPr algn="ctr"/>
            <a:r>
              <a:rPr lang="en-US" sz="2000" b="1" dirty="0" smtClean="0">
                <a:latin typeface="Arial Narrow" pitchFamily="34" charset="0"/>
              </a:rPr>
              <a:t>Scaling</a:t>
            </a:r>
            <a:endParaRPr lang="en-US" sz="2000" b="1" dirty="0">
              <a:latin typeface="Arial Narrow" pitchFamily="34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086600" y="5616714"/>
            <a:ext cx="166744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latin typeface="Arial Narrow" pitchFamily="34" charset="0"/>
              </a:rPr>
              <a:t>Mainstreaming</a:t>
            </a:r>
          </a:p>
          <a:p>
            <a:pPr algn="ctr"/>
            <a:r>
              <a:rPr lang="en-US" sz="2000" b="1" dirty="0" smtClean="0">
                <a:latin typeface="Arial Narrow" pitchFamily="34" charset="0"/>
              </a:rPr>
              <a:t>Scaling</a:t>
            </a:r>
            <a:endParaRPr lang="en-US" sz="2000" b="1" dirty="0">
              <a:latin typeface="Arial Narrow" pitchFamily="34" charset="0"/>
            </a:endParaRPr>
          </a:p>
        </p:txBody>
      </p:sp>
      <p:cxnSp>
        <p:nvCxnSpPr>
          <p:cNvPr id="16" name="Straight Arrow Connector 15"/>
          <p:cNvCxnSpPr/>
          <p:nvPr/>
        </p:nvCxnSpPr>
        <p:spPr>
          <a:xfrm flipV="1">
            <a:off x="6847582" y="609600"/>
            <a:ext cx="0" cy="4428254"/>
          </a:xfrm>
          <a:prstGeom prst="straightConnector1">
            <a:avLst/>
          </a:prstGeom>
          <a:ln w="28575">
            <a:solidFill>
              <a:schemeClr val="tx1"/>
            </a:solidFill>
            <a:prstDash val="sysDash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Rectangular Callout 1"/>
          <p:cNvSpPr/>
          <p:nvPr/>
        </p:nvSpPr>
        <p:spPr>
          <a:xfrm>
            <a:off x="2500731" y="3252288"/>
            <a:ext cx="1732949" cy="951144"/>
          </a:xfrm>
          <a:prstGeom prst="wedgeRectCallout">
            <a:avLst>
              <a:gd name="adj1" fmla="val 64722"/>
              <a:gd name="adj2" fmla="val 113270"/>
            </a:avLst>
          </a:prstGeom>
          <a:solidFill>
            <a:schemeClr val="bg1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1641809" y="5037853"/>
            <a:ext cx="748923" cy="46166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400" b="1" dirty="0" smtClean="0">
                <a:latin typeface="Arial Narrow" pitchFamily="34" charset="0"/>
              </a:rPr>
              <a:t>2011</a:t>
            </a:r>
            <a:endParaRPr lang="en-US" sz="2400" b="1" dirty="0">
              <a:latin typeface="Arial Narrow" pitchFamily="34" charset="0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6490077" y="5037853"/>
            <a:ext cx="748923" cy="46166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400" b="1" dirty="0" smtClean="0">
                <a:latin typeface="Arial Narrow" pitchFamily="34" charset="0"/>
              </a:rPr>
              <a:t>2021</a:t>
            </a:r>
            <a:endParaRPr lang="en-US" sz="2400" b="1" dirty="0">
              <a:latin typeface="Arial Narrow" pitchFamily="34" charset="0"/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3819676" y="5616714"/>
            <a:ext cx="151432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latin typeface="Arial Narrow" pitchFamily="34" charset="0"/>
              </a:rPr>
              <a:t>Development Outcomes</a:t>
            </a:r>
            <a:endParaRPr lang="en-US" sz="2000" b="1" dirty="0">
              <a:latin typeface="Arial Narrow" pitchFamily="34" charset="0"/>
            </a:endParaRPr>
          </a:p>
        </p:txBody>
      </p:sp>
      <p:cxnSp>
        <p:nvCxnSpPr>
          <p:cNvPr id="38" name="Straight Arrow Connector 37"/>
          <p:cNvCxnSpPr/>
          <p:nvPr/>
        </p:nvCxnSpPr>
        <p:spPr>
          <a:xfrm>
            <a:off x="3333535" y="6004096"/>
            <a:ext cx="571500" cy="0"/>
          </a:xfrm>
          <a:prstGeom prst="straightConnector1">
            <a:avLst/>
          </a:prstGeom>
          <a:ln w="38100">
            <a:solidFill>
              <a:schemeClr val="tx1"/>
            </a:solidFill>
            <a:prstDash val="sysDot"/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/>
          <p:nvPr/>
        </p:nvCxnSpPr>
        <p:spPr>
          <a:xfrm>
            <a:off x="5143500" y="6004096"/>
            <a:ext cx="571500" cy="0"/>
          </a:xfrm>
          <a:prstGeom prst="straightConnector1">
            <a:avLst/>
          </a:prstGeom>
          <a:ln w="38100">
            <a:solidFill>
              <a:schemeClr val="tx1"/>
            </a:solidFill>
            <a:prstDash val="sysDot"/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/>
          <p:cNvCxnSpPr/>
          <p:nvPr/>
        </p:nvCxnSpPr>
        <p:spPr>
          <a:xfrm>
            <a:off x="6561832" y="6004096"/>
            <a:ext cx="571500" cy="0"/>
          </a:xfrm>
          <a:prstGeom prst="straightConnector1">
            <a:avLst/>
          </a:prstGeom>
          <a:ln w="38100">
            <a:solidFill>
              <a:schemeClr val="tx1"/>
            </a:solidFill>
            <a:prstDash val="sysDot"/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Box 3"/>
          <p:cNvSpPr txBox="1"/>
          <p:nvPr/>
        </p:nvSpPr>
        <p:spPr>
          <a:xfrm>
            <a:off x="2568953" y="3262509"/>
            <a:ext cx="172764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70C0"/>
                </a:solidFill>
                <a:latin typeface="Arial Narrow" pitchFamily="34" charset="0"/>
              </a:rPr>
              <a:t>Direct development impact on a limited nr of households with the target areas</a:t>
            </a:r>
            <a:endParaRPr lang="en-US" sz="1400" b="1" dirty="0">
              <a:solidFill>
                <a:srgbClr val="0070C0"/>
              </a:solidFill>
              <a:latin typeface="Arial Narrow" pitchFamily="34" charset="0"/>
            </a:endParaRPr>
          </a:p>
        </p:txBody>
      </p:sp>
      <p:sp>
        <p:nvSpPr>
          <p:cNvPr id="25" name="Rectangular Callout 24"/>
          <p:cNvSpPr/>
          <p:nvPr/>
        </p:nvSpPr>
        <p:spPr>
          <a:xfrm>
            <a:off x="7003491" y="3344422"/>
            <a:ext cx="1920120" cy="1156200"/>
          </a:xfrm>
          <a:prstGeom prst="wedgeRectCallout">
            <a:avLst>
              <a:gd name="adj1" fmla="val -91399"/>
              <a:gd name="adj2" fmla="val 5744"/>
            </a:avLst>
          </a:prstGeom>
          <a:solidFill>
            <a:schemeClr val="bg1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6975977" y="3331071"/>
            <a:ext cx="2091823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B050"/>
                </a:solidFill>
                <a:latin typeface="Arial Narrow" pitchFamily="34" charset="0"/>
              </a:rPr>
              <a:t>Influence on development </a:t>
            </a:r>
            <a:r>
              <a:rPr lang="en-US" sz="1400" b="1" dirty="0" smtClean="0">
                <a:solidFill>
                  <a:srgbClr val="00B050"/>
                </a:solidFill>
                <a:latin typeface="Arial Narrow" pitchFamily="34" charset="0"/>
              </a:rPr>
              <a:t>partners (</a:t>
            </a:r>
            <a:r>
              <a:rPr lang="en-US" sz="1400" b="1" u="sng" dirty="0" smtClean="0">
                <a:solidFill>
                  <a:srgbClr val="00B050"/>
                </a:solidFill>
                <a:latin typeface="Arial Narrow" pitchFamily="34" charset="0"/>
              </a:rPr>
              <a:t>planned</a:t>
            </a:r>
            <a:r>
              <a:rPr lang="en-US" sz="1400" b="1" dirty="0" smtClean="0">
                <a:solidFill>
                  <a:srgbClr val="00B050"/>
                </a:solidFill>
                <a:latin typeface="Arial Narrow" pitchFamily="34" charset="0"/>
              </a:rPr>
              <a:t>!) </a:t>
            </a:r>
            <a:r>
              <a:rPr lang="en-US" sz="1400" b="1" dirty="0" smtClean="0">
                <a:solidFill>
                  <a:srgbClr val="00B050"/>
                </a:solidFill>
                <a:latin typeface="Arial Narrow" pitchFamily="34" charset="0"/>
              </a:rPr>
              <a:t>that will advance the impact of research outputs to </a:t>
            </a:r>
            <a:r>
              <a:rPr lang="en-US" sz="1400" b="1" dirty="0" smtClean="0">
                <a:solidFill>
                  <a:srgbClr val="00B050"/>
                </a:solidFill>
                <a:latin typeface="Arial Narrow" pitchFamily="34" charset="0"/>
              </a:rPr>
              <a:t>many </a:t>
            </a:r>
            <a:r>
              <a:rPr lang="en-US" sz="1400" b="1" dirty="0" smtClean="0">
                <a:solidFill>
                  <a:srgbClr val="00B050"/>
                </a:solidFill>
                <a:latin typeface="Arial Narrow" pitchFamily="34" charset="0"/>
              </a:rPr>
              <a:t>more households </a:t>
            </a:r>
            <a:endParaRPr lang="en-US" sz="1400" b="1" dirty="0">
              <a:solidFill>
                <a:srgbClr val="00B050"/>
              </a:solidFill>
              <a:latin typeface="Arial Narrow" pitchFamily="34" charset="0"/>
            </a:endParaRPr>
          </a:p>
        </p:txBody>
      </p:sp>
      <p:sp>
        <p:nvSpPr>
          <p:cNvPr id="47" name="TextBox 46"/>
          <p:cNvSpPr txBox="1"/>
          <p:nvPr/>
        </p:nvSpPr>
        <p:spPr>
          <a:xfrm>
            <a:off x="4051677" y="5029200"/>
            <a:ext cx="748923" cy="46166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400" b="1" dirty="0" smtClean="0">
                <a:latin typeface="Arial Narrow" pitchFamily="34" charset="0"/>
              </a:rPr>
              <a:t>2016</a:t>
            </a:r>
            <a:endParaRPr lang="en-US" sz="2400" b="1" dirty="0">
              <a:latin typeface="Arial Narrow" pitchFamily="34" charset="0"/>
            </a:endParaRPr>
          </a:p>
        </p:txBody>
      </p:sp>
      <p:cxnSp>
        <p:nvCxnSpPr>
          <p:cNvPr id="5" name="Straight Arrow Connector 4"/>
          <p:cNvCxnSpPr/>
          <p:nvPr/>
        </p:nvCxnSpPr>
        <p:spPr>
          <a:xfrm>
            <a:off x="1981200" y="5029200"/>
            <a:ext cx="7086600" cy="0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/>
          <p:nvPr/>
        </p:nvCxnSpPr>
        <p:spPr>
          <a:xfrm flipH="1">
            <a:off x="1981200" y="4641272"/>
            <a:ext cx="2632409" cy="0"/>
          </a:xfrm>
          <a:prstGeom prst="straightConnector1">
            <a:avLst/>
          </a:prstGeom>
          <a:ln w="12700">
            <a:solidFill>
              <a:schemeClr val="tx1"/>
            </a:solidFill>
            <a:prstDash val="dash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1153729" y="4419600"/>
            <a:ext cx="82747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b="1" dirty="0" smtClean="0">
                <a:latin typeface="Arial Narrow" pitchFamily="34" charset="0"/>
              </a:rPr>
              <a:t>10,000</a:t>
            </a:r>
            <a:endParaRPr lang="en-US" sz="2000" b="1" dirty="0">
              <a:latin typeface="Arial Narrow" pitchFamily="34" charset="0"/>
            </a:endParaRPr>
          </a:p>
        </p:txBody>
      </p:sp>
      <p:sp>
        <p:nvSpPr>
          <p:cNvPr id="33" name="Freeform 32"/>
          <p:cNvSpPr/>
          <p:nvPr/>
        </p:nvSpPr>
        <p:spPr>
          <a:xfrm>
            <a:off x="1981201" y="3045357"/>
            <a:ext cx="4840035" cy="1983844"/>
          </a:xfrm>
          <a:custGeom>
            <a:avLst/>
            <a:gdLst>
              <a:gd name="connsiteX0" fmla="*/ 0 w 5209309"/>
              <a:gd name="connsiteY0" fmla="*/ 2064327 h 2064327"/>
              <a:gd name="connsiteX1" fmla="*/ 1163782 w 5209309"/>
              <a:gd name="connsiteY1" fmla="*/ 1939637 h 2064327"/>
              <a:gd name="connsiteX2" fmla="*/ 2064328 w 5209309"/>
              <a:gd name="connsiteY2" fmla="*/ 1773382 h 2064327"/>
              <a:gd name="connsiteX3" fmla="*/ 3255819 w 5209309"/>
              <a:gd name="connsiteY3" fmla="*/ 1427018 h 2064327"/>
              <a:gd name="connsiteX4" fmla="*/ 4170219 w 5209309"/>
              <a:gd name="connsiteY4" fmla="*/ 983673 h 2064327"/>
              <a:gd name="connsiteX5" fmla="*/ 4765964 w 5209309"/>
              <a:gd name="connsiteY5" fmla="*/ 457200 h 2064327"/>
              <a:gd name="connsiteX6" fmla="*/ 5209309 w 5209309"/>
              <a:gd name="connsiteY6" fmla="*/ 0 h 20643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209309" h="2064327">
                <a:moveTo>
                  <a:pt x="0" y="2064327"/>
                </a:moveTo>
                <a:cubicBezTo>
                  <a:pt x="409863" y="2026227"/>
                  <a:pt x="819727" y="1988128"/>
                  <a:pt x="1163782" y="1939637"/>
                </a:cubicBezTo>
                <a:cubicBezTo>
                  <a:pt x="1507837" y="1891146"/>
                  <a:pt x="1715655" y="1858818"/>
                  <a:pt x="2064328" y="1773382"/>
                </a:cubicBezTo>
                <a:cubicBezTo>
                  <a:pt x="2413001" y="1687945"/>
                  <a:pt x="2904837" y="1558636"/>
                  <a:pt x="3255819" y="1427018"/>
                </a:cubicBezTo>
                <a:cubicBezTo>
                  <a:pt x="3606801" y="1295400"/>
                  <a:pt x="3918528" y="1145309"/>
                  <a:pt x="4170219" y="983673"/>
                </a:cubicBezTo>
                <a:cubicBezTo>
                  <a:pt x="4421910" y="822037"/>
                  <a:pt x="4592782" y="621145"/>
                  <a:pt x="4765964" y="457200"/>
                </a:cubicBezTo>
                <a:cubicBezTo>
                  <a:pt x="4939146" y="293254"/>
                  <a:pt x="5074227" y="146627"/>
                  <a:pt x="5209309" y="0"/>
                </a:cubicBezTo>
              </a:path>
            </a:pathLst>
          </a:custGeom>
          <a:noFill/>
          <a:ln>
            <a:solidFill>
              <a:srgbClr val="00B05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Freeform 34"/>
          <p:cNvSpPr/>
          <p:nvPr/>
        </p:nvSpPr>
        <p:spPr>
          <a:xfrm flipH="1" flipV="1">
            <a:off x="2022344" y="1676399"/>
            <a:ext cx="4825238" cy="260498"/>
          </a:xfrm>
          <a:custGeom>
            <a:avLst/>
            <a:gdLst>
              <a:gd name="connsiteX0" fmla="*/ 0 w 5857423"/>
              <a:gd name="connsiteY0" fmla="*/ 960491 h 960491"/>
              <a:gd name="connsiteX1" fmla="*/ 997527 w 5857423"/>
              <a:gd name="connsiteY1" fmla="*/ 849655 h 960491"/>
              <a:gd name="connsiteX2" fmla="*/ 2105891 w 5857423"/>
              <a:gd name="connsiteY2" fmla="*/ 627982 h 960491"/>
              <a:gd name="connsiteX3" fmla="*/ 3048000 w 5857423"/>
              <a:gd name="connsiteY3" fmla="*/ 378601 h 960491"/>
              <a:gd name="connsiteX4" fmla="*/ 3837709 w 5857423"/>
              <a:gd name="connsiteY4" fmla="*/ 184637 h 960491"/>
              <a:gd name="connsiteX5" fmla="*/ 4655127 w 5857423"/>
              <a:gd name="connsiteY5" fmla="*/ 87655 h 960491"/>
              <a:gd name="connsiteX6" fmla="*/ 5763491 w 5857423"/>
              <a:gd name="connsiteY6" fmla="*/ 4528 h 960491"/>
              <a:gd name="connsiteX7" fmla="*/ 5721927 w 5857423"/>
              <a:gd name="connsiteY7" fmla="*/ 18382 h 9604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857423" h="960491">
                <a:moveTo>
                  <a:pt x="0" y="960491"/>
                </a:moveTo>
                <a:cubicBezTo>
                  <a:pt x="323272" y="932782"/>
                  <a:pt x="646545" y="905073"/>
                  <a:pt x="997527" y="849655"/>
                </a:cubicBezTo>
                <a:cubicBezTo>
                  <a:pt x="1348509" y="794237"/>
                  <a:pt x="1764146" y="706491"/>
                  <a:pt x="2105891" y="627982"/>
                </a:cubicBezTo>
                <a:cubicBezTo>
                  <a:pt x="2447636" y="549473"/>
                  <a:pt x="2759364" y="452492"/>
                  <a:pt x="3048000" y="378601"/>
                </a:cubicBezTo>
                <a:cubicBezTo>
                  <a:pt x="3336636" y="304710"/>
                  <a:pt x="3569855" y="233128"/>
                  <a:pt x="3837709" y="184637"/>
                </a:cubicBezTo>
                <a:cubicBezTo>
                  <a:pt x="4105564" y="136146"/>
                  <a:pt x="4334163" y="117673"/>
                  <a:pt x="4655127" y="87655"/>
                </a:cubicBezTo>
                <a:cubicBezTo>
                  <a:pt x="4976091" y="57637"/>
                  <a:pt x="5585691" y="16073"/>
                  <a:pt x="5763491" y="4528"/>
                </a:cubicBezTo>
                <a:cubicBezTo>
                  <a:pt x="5941291" y="-7017"/>
                  <a:pt x="5831609" y="5682"/>
                  <a:pt x="5721927" y="18382"/>
                </a:cubicBezTo>
              </a:path>
            </a:pathLst>
          </a:custGeom>
          <a:noFill/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Freeform 36"/>
          <p:cNvSpPr/>
          <p:nvPr/>
        </p:nvSpPr>
        <p:spPr>
          <a:xfrm flipH="1" flipV="1">
            <a:off x="2022344" y="701502"/>
            <a:ext cx="4825238" cy="201786"/>
          </a:xfrm>
          <a:custGeom>
            <a:avLst/>
            <a:gdLst>
              <a:gd name="connsiteX0" fmla="*/ 0 w 5857423"/>
              <a:gd name="connsiteY0" fmla="*/ 960491 h 960491"/>
              <a:gd name="connsiteX1" fmla="*/ 997527 w 5857423"/>
              <a:gd name="connsiteY1" fmla="*/ 849655 h 960491"/>
              <a:gd name="connsiteX2" fmla="*/ 2105891 w 5857423"/>
              <a:gd name="connsiteY2" fmla="*/ 627982 h 960491"/>
              <a:gd name="connsiteX3" fmla="*/ 3048000 w 5857423"/>
              <a:gd name="connsiteY3" fmla="*/ 378601 h 960491"/>
              <a:gd name="connsiteX4" fmla="*/ 3837709 w 5857423"/>
              <a:gd name="connsiteY4" fmla="*/ 184637 h 960491"/>
              <a:gd name="connsiteX5" fmla="*/ 4655127 w 5857423"/>
              <a:gd name="connsiteY5" fmla="*/ 87655 h 960491"/>
              <a:gd name="connsiteX6" fmla="*/ 5763491 w 5857423"/>
              <a:gd name="connsiteY6" fmla="*/ 4528 h 960491"/>
              <a:gd name="connsiteX7" fmla="*/ 5721927 w 5857423"/>
              <a:gd name="connsiteY7" fmla="*/ 18382 h 9604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857423" h="960491">
                <a:moveTo>
                  <a:pt x="0" y="960491"/>
                </a:moveTo>
                <a:cubicBezTo>
                  <a:pt x="323272" y="932782"/>
                  <a:pt x="646545" y="905073"/>
                  <a:pt x="997527" y="849655"/>
                </a:cubicBezTo>
                <a:cubicBezTo>
                  <a:pt x="1348509" y="794237"/>
                  <a:pt x="1764146" y="706491"/>
                  <a:pt x="2105891" y="627982"/>
                </a:cubicBezTo>
                <a:cubicBezTo>
                  <a:pt x="2447636" y="549473"/>
                  <a:pt x="2759364" y="452492"/>
                  <a:pt x="3048000" y="378601"/>
                </a:cubicBezTo>
                <a:cubicBezTo>
                  <a:pt x="3336636" y="304710"/>
                  <a:pt x="3569855" y="233128"/>
                  <a:pt x="3837709" y="184637"/>
                </a:cubicBezTo>
                <a:cubicBezTo>
                  <a:pt x="4105564" y="136146"/>
                  <a:pt x="4334163" y="117673"/>
                  <a:pt x="4655127" y="87655"/>
                </a:cubicBezTo>
                <a:cubicBezTo>
                  <a:pt x="4976091" y="57637"/>
                  <a:pt x="5585691" y="16073"/>
                  <a:pt x="5763491" y="4528"/>
                </a:cubicBezTo>
                <a:cubicBezTo>
                  <a:pt x="5941291" y="-7017"/>
                  <a:pt x="5831609" y="5682"/>
                  <a:pt x="5721927" y="18382"/>
                </a:cubicBezTo>
              </a:path>
            </a:pathLst>
          </a:custGeom>
          <a:noFill/>
          <a:ln>
            <a:solidFill>
              <a:schemeClr val="accent6">
                <a:lumMod val="7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38"/>
          <p:cNvSpPr/>
          <p:nvPr/>
        </p:nvSpPr>
        <p:spPr>
          <a:xfrm>
            <a:off x="6808622" y="2310917"/>
            <a:ext cx="1623232" cy="1112204"/>
          </a:xfrm>
          <a:custGeom>
            <a:avLst/>
            <a:gdLst>
              <a:gd name="connsiteX0" fmla="*/ 0 w 1288473"/>
              <a:gd name="connsiteY0" fmla="*/ 1343891 h 1343891"/>
              <a:gd name="connsiteX1" fmla="*/ 304800 w 1288473"/>
              <a:gd name="connsiteY1" fmla="*/ 997527 h 1343891"/>
              <a:gd name="connsiteX2" fmla="*/ 720436 w 1288473"/>
              <a:gd name="connsiteY2" fmla="*/ 498764 h 1343891"/>
              <a:gd name="connsiteX3" fmla="*/ 1052945 w 1288473"/>
              <a:gd name="connsiteY3" fmla="*/ 166255 h 1343891"/>
              <a:gd name="connsiteX4" fmla="*/ 1288473 w 1288473"/>
              <a:gd name="connsiteY4" fmla="*/ 0 h 13438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8473" h="1343891">
                <a:moveTo>
                  <a:pt x="0" y="1343891"/>
                </a:moveTo>
                <a:cubicBezTo>
                  <a:pt x="92363" y="1241136"/>
                  <a:pt x="184727" y="1138381"/>
                  <a:pt x="304800" y="997527"/>
                </a:cubicBezTo>
                <a:cubicBezTo>
                  <a:pt x="424873" y="856672"/>
                  <a:pt x="595745" y="637309"/>
                  <a:pt x="720436" y="498764"/>
                </a:cubicBezTo>
                <a:cubicBezTo>
                  <a:pt x="845127" y="360219"/>
                  <a:pt x="958272" y="249382"/>
                  <a:pt x="1052945" y="166255"/>
                </a:cubicBezTo>
                <a:cubicBezTo>
                  <a:pt x="1147618" y="83128"/>
                  <a:pt x="1218045" y="41564"/>
                  <a:pt x="1288473" y="0"/>
                </a:cubicBezTo>
              </a:path>
            </a:pathLst>
          </a:custGeom>
          <a:noFill/>
          <a:ln>
            <a:solidFill>
              <a:srgbClr val="00B05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Freeform 39"/>
          <p:cNvSpPr/>
          <p:nvPr/>
        </p:nvSpPr>
        <p:spPr>
          <a:xfrm>
            <a:off x="6864538" y="4662978"/>
            <a:ext cx="1593662" cy="45719"/>
          </a:xfrm>
          <a:custGeom>
            <a:avLst/>
            <a:gdLst>
              <a:gd name="connsiteX0" fmla="*/ 0 w 1011382"/>
              <a:gd name="connsiteY0" fmla="*/ 27709 h 27709"/>
              <a:gd name="connsiteX1" fmla="*/ 1011382 w 1011382"/>
              <a:gd name="connsiteY1" fmla="*/ 0 h 277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011382" h="27709">
                <a:moveTo>
                  <a:pt x="0" y="27709"/>
                </a:moveTo>
                <a:lnTo>
                  <a:pt x="1011382" y="0"/>
                </a:lnTo>
              </a:path>
            </a:pathLst>
          </a:custGeom>
          <a:noFill/>
          <a:ln>
            <a:solidFill>
              <a:srgbClr val="0070C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Freeform 40"/>
          <p:cNvSpPr/>
          <p:nvPr/>
        </p:nvSpPr>
        <p:spPr>
          <a:xfrm>
            <a:off x="6821236" y="1930978"/>
            <a:ext cx="1649578" cy="1108891"/>
          </a:xfrm>
          <a:custGeom>
            <a:avLst/>
            <a:gdLst>
              <a:gd name="connsiteX0" fmla="*/ 0 w 1288473"/>
              <a:gd name="connsiteY0" fmla="*/ 1343891 h 1343891"/>
              <a:gd name="connsiteX1" fmla="*/ 304800 w 1288473"/>
              <a:gd name="connsiteY1" fmla="*/ 997527 h 1343891"/>
              <a:gd name="connsiteX2" fmla="*/ 720436 w 1288473"/>
              <a:gd name="connsiteY2" fmla="*/ 498764 h 1343891"/>
              <a:gd name="connsiteX3" fmla="*/ 1052945 w 1288473"/>
              <a:gd name="connsiteY3" fmla="*/ 166255 h 1343891"/>
              <a:gd name="connsiteX4" fmla="*/ 1288473 w 1288473"/>
              <a:gd name="connsiteY4" fmla="*/ 0 h 13438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88473" h="1343891">
                <a:moveTo>
                  <a:pt x="0" y="1343891"/>
                </a:moveTo>
                <a:cubicBezTo>
                  <a:pt x="92363" y="1241136"/>
                  <a:pt x="184727" y="1138381"/>
                  <a:pt x="304800" y="997527"/>
                </a:cubicBezTo>
                <a:cubicBezTo>
                  <a:pt x="424873" y="856672"/>
                  <a:pt x="595745" y="637309"/>
                  <a:pt x="720436" y="498764"/>
                </a:cubicBezTo>
                <a:cubicBezTo>
                  <a:pt x="845127" y="360219"/>
                  <a:pt x="958272" y="249382"/>
                  <a:pt x="1052945" y="166255"/>
                </a:cubicBezTo>
                <a:cubicBezTo>
                  <a:pt x="1147618" y="83128"/>
                  <a:pt x="1218045" y="41564"/>
                  <a:pt x="1288473" y="0"/>
                </a:cubicBezTo>
              </a:path>
            </a:pathLst>
          </a:custGeom>
          <a:noFill/>
          <a:ln>
            <a:solidFill>
              <a:srgbClr val="00B050"/>
            </a:solidFill>
            <a:prstDash val="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Freeform 45"/>
          <p:cNvSpPr/>
          <p:nvPr/>
        </p:nvSpPr>
        <p:spPr>
          <a:xfrm>
            <a:off x="6864538" y="1625035"/>
            <a:ext cx="1593662" cy="45719"/>
          </a:xfrm>
          <a:custGeom>
            <a:avLst/>
            <a:gdLst>
              <a:gd name="connsiteX0" fmla="*/ 0 w 1011382"/>
              <a:gd name="connsiteY0" fmla="*/ 27709 h 27709"/>
              <a:gd name="connsiteX1" fmla="*/ 1011382 w 1011382"/>
              <a:gd name="connsiteY1" fmla="*/ 0 h 277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011382" h="27709">
                <a:moveTo>
                  <a:pt x="0" y="27709"/>
                </a:moveTo>
                <a:lnTo>
                  <a:pt x="1011382" y="0"/>
                </a:lnTo>
              </a:path>
            </a:pathLst>
          </a:custGeom>
          <a:noFill/>
          <a:ln>
            <a:solidFill>
              <a:schemeClr val="accent6">
                <a:lumMod val="7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Freeform 48"/>
          <p:cNvSpPr/>
          <p:nvPr/>
        </p:nvSpPr>
        <p:spPr>
          <a:xfrm>
            <a:off x="6853165" y="659476"/>
            <a:ext cx="1593662" cy="45719"/>
          </a:xfrm>
          <a:custGeom>
            <a:avLst/>
            <a:gdLst>
              <a:gd name="connsiteX0" fmla="*/ 0 w 1011382"/>
              <a:gd name="connsiteY0" fmla="*/ 27709 h 27709"/>
              <a:gd name="connsiteX1" fmla="*/ 1011382 w 1011382"/>
              <a:gd name="connsiteY1" fmla="*/ 0 h 277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011382" h="27709">
                <a:moveTo>
                  <a:pt x="0" y="27709"/>
                </a:moveTo>
                <a:lnTo>
                  <a:pt x="1011382" y="0"/>
                </a:lnTo>
              </a:path>
            </a:pathLst>
          </a:custGeom>
          <a:noFill/>
          <a:ln>
            <a:solidFill>
              <a:schemeClr val="accent6">
                <a:lumMod val="75000"/>
              </a:schemeClr>
            </a:solidFill>
            <a:prstDash val="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Rectangular Callout 49"/>
          <p:cNvSpPr/>
          <p:nvPr/>
        </p:nvSpPr>
        <p:spPr>
          <a:xfrm>
            <a:off x="4732940" y="2404333"/>
            <a:ext cx="1439736" cy="926738"/>
          </a:xfrm>
          <a:prstGeom prst="wedgeRectCallout">
            <a:avLst>
              <a:gd name="adj1" fmla="val 47947"/>
              <a:gd name="adj2" fmla="val 91159"/>
            </a:avLst>
          </a:prstGeom>
          <a:solidFill>
            <a:schemeClr val="bg1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extBox 50"/>
          <p:cNvSpPr txBox="1"/>
          <p:nvPr/>
        </p:nvSpPr>
        <p:spPr>
          <a:xfrm>
            <a:off x="4724505" y="2363926"/>
            <a:ext cx="173166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rgbClr val="00B050"/>
                </a:solidFill>
                <a:latin typeface="Arial Narrow" pitchFamily="34" charset="0"/>
              </a:rPr>
              <a:t>Same as full green line but based on opportunistic partnerships</a:t>
            </a:r>
            <a:endParaRPr lang="en-US" sz="1400" b="1" dirty="0">
              <a:solidFill>
                <a:srgbClr val="00B050"/>
              </a:solidFill>
              <a:latin typeface="Arial Narrow" pitchFamily="34" charset="0"/>
            </a:endParaRPr>
          </a:p>
        </p:txBody>
      </p:sp>
      <p:sp>
        <p:nvSpPr>
          <p:cNvPr id="52" name="Rectangular Callout 51"/>
          <p:cNvSpPr/>
          <p:nvPr/>
        </p:nvSpPr>
        <p:spPr>
          <a:xfrm>
            <a:off x="2096201" y="1049890"/>
            <a:ext cx="1915382" cy="696342"/>
          </a:xfrm>
          <a:prstGeom prst="wedgeRectCallout">
            <a:avLst>
              <a:gd name="adj1" fmla="val 108187"/>
              <a:gd name="adj2" fmla="val -86642"/>
            </a:avLst>
          </a:prstGeom>
          <a:solidFill>
            <a:schemeClr val="bg1"/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C00000"/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2064698" y="998916"/>
            <a:ext cx="1920539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chemeClr val="accent6">
                    <a:lumMod val="75000"/>
                  </a:schemeClr>
                </a:solidFill>
                <a:latin typeface="Arial Narrow" pitchFamily="34" charset="0"/>
              </a:rPr>
              <a:t>Total potential number of households that could adopt an option</a:t>
            </a:r>
            <a:endParaRPr lang="en-US" sz="1400" b="1" dirty="0">
              <a:solidFill>
                <a:schemeClr val="accent6">
                  <a:lumMod val="75000"/>
                </a:schemeClr>
              </a:solidFill>
              <a:latin typeface="Arial Narrow" pitchFamily="34" charset="0"/>
            </a:endParaRPr>
          </a:p>
        </p:txBody>
      </p:sp>
      <p:sp>
        <p:nvSpPr>
          <p:cNvPr id="55" name="Rectangular Callout 54"/>
          <p:cNvSpPr/>
          <p:nvPr/>
        </p:nvSpPr>
        <p:spPr>
          <a:xfrm>
            <a:off x="2090619" y="2170888"/>
            <a:ext cx="2139710" cy="955551"/>
          </a:xfrm>
          <a:prstGeom prst="wedgeRectCallout">
            <a:avLst>
              <a:gd name="adj1" fmla="val 91586"/>
              <a:gd name="adj2" fmla="val -89998"/>
            </a:avLst>
          </a:prstGeom>
          <a:solidFill>
            <a:schemeClr val="bg1"/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C00000"/>
              </a:solidFill>
            </a:endParaRPr>
          </a:p>
        </p:txBody>
      </p:sp>
      <p:sp>
        <p:nvSpPr>
          <p:cNvPr id="57" name="TextBox 56"/>
          <p:cNvSpPr txBox="1"/>
          <p:nvPr/>
        </p:nvSpPr>
        <p:spPr>
          <a:xfrm>
            <a:off x="2096201" y="2174531"/>
            <a:ext cx="2200394" cy="9857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smtClean="0">
                <a:solidFill>
                  <a:schemeClr val="accent6">
                    <a:lumMod val="75000"/>
                  </a:schemeClr>
                </a:solidFill>
                <a:latin typeface="Arial Narrow" pitchFamily="34" charset="0"/>
              </a:rPr>
              <a:t>Total potential number of households within a USAID Zone of Influence that could adopt an option </a:t>
            </a:r>
            <a:endParaRPr lang="en-US" sz="1400" b="1" dirty="0">
              <a:solidFill>
                <a:schemeClr val="accent6">
                  <a:lumMod val="75000"/>
                </a:schemeClr>
              </a:solidFill>
              <a:latin typeface="Arial Narrow" pitchFamily="34" charset="0"/>
            </a:endParaRPr>
          </a:p>
        </p:txBody>
      </p:sp>
      <p:sp>
        <p:nvSpPr>
          <p:cNvPr id="58" name="TextBox 57"/>
          <p:cNvSpPr txBox="1"/>
          <p:nvPr/>
        </p:nvSpPr>
        <p:spPr>
          <a:xfrm>
            <a:off x="6425148" y="4426493"/>
            <a:ext cx="348172" cy="523220"/>
          </a:xfrm>
          <a:prstGeom prst="rect">
            <a:avLst/>
          </a:prstGeom>
          <a:solidFill>
            <a:srgbClr val="0070C0"/>
          </a:solidFill>
        </p:spPr>
        <p:txBody>
          <a:bodyPr wrap="none" rtlCol="0">
            <a:spAutoFit/>
          </a:bodyPr>
          <a:lstStyle/>
          <a:p>
            <a:r>
              <a:rPr lang="en-US" sz="2800" b="1" dirty="0" smtClean="0">
                <a:solidFill>
                  <a:schemeClr val="bg1"/>
                </a:solidFill>
                <a:latin typeface="Arial Narrow" pitchFamily="34" charset="0"/>
              </a:rPr>
              <a:t>1</a:t>
            </a:r>
            <a:endParaRPr lang="en-US" sz="2800" b="1" dirty="0">
              <a:solidFill>
                <a:schemeClr val="bg1"/>
              </a:solidFill>
              <a:latin typeface="Arial Narrow" pitchFamily="34" charset="0"/>
            </a:endParaRPr>
          </a:p>
        </p:txBody>
      </p:sp>
      <p:sp>
        <p:nvSpPr>
          <p:cNvPr id="59" name="TextBox 58"/>
          <p:cNvSpPr txBox="1"/>
          <p:nvPr/>
        </p:nvSpPr>
        <p:spPr>
          <a:xfrm>
            <a:off x="5881675" y="4052473"/>
            <a:ext cx="511679" cy="523220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txBody>
          <a:bodyPr wrap="none" rtlCol="0">
            <a:spAutoFit/>
          </a:bodyPr>
          <a:lstStyle/>
          <a:p>
            <a:r>
              <a:rPr lang="en-US" sz="2800" b="1" dirty="0" smtClean="0">
                <a:solidFill>
                  <a:schemeClr val="bg1"/>
                </a:solidFill>
                <a:latin typeface="Arial Narrow" pitchFamily="34" charset="0"/>
              </a:rPr>
              <a:t>2a</a:t>
            </a:r>
            <a:endParaRPr lang="en-US" sz="2800" b="1" dirty="0">
              <a:solidFill>
                <a:schemeClr val="bg1"/>
              </a:solidFill>
              <a:latin typeface="Arial Narrow" pitchFamily="34" charset="0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5856812" y="2910130"/>
            <a:ext cx="527709" cy="523220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txBody>
          <a:bodyPr wrap="none" rtlCol="0">
            <a:spAutoFit/>
          </a:bodyPr>
          <a:lstStyle/>
          <a:p>
            <a:r>
              <a:rPr lang="en-US" sz="2800" b="1" dirty="0" smtClean="0">
                <a:solidFill>
                  <a:schemeClr val="bg1"/>
                </a:solidFill>
                <a:latin typeface="Arial Narrow" pitchFamily="34" charset="0"/>
              </a:rPr>
              <a:t>2b</a:t>
            </a:r>
            <a:endParaRPr lang="en-US" sz="2800" b="1" dirty="0">
              <a:solidFill>
                <a:schemeClr val="bg1"/>
              </a:solidFill>
              <a:latin typeface="Arial Narrow" pitchFamily="34" charset="0"/>
            </a:endParaRPr>
          </a:p>
        </p:txBody>
      </p:sp>
      <p:sp>
        <p:nvSpPr>
          <p:cNvPr id="61" name="TextBox 60"/>
          <p:cNvSpPr txBox="1"/>
          <p:nvPr/>
        </p:nvSpPr>
        <p:spPr>
          <a:xfrm>
            <a:off x="5877266" y="1451103"/>
            <a:ext cx="511679" cy="52322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800" b="1" dirty="0" smtClean="0">
                <a:solidFill>
                  <a:schemeClr val="bg1"/>
                </a:solidFill>
                <a:latin typeface="Arial Narrow" pitchFamily="34" charset="0"/>
              </a:rPr>
              <a:t>3a</a:t>
            </a:r>
            <a:endParaRPr lang="en-US" sz="2800" b="1" dirty="0">
              <a:solidFill>
                <a:schemeClr val="bg1"/>
              </a:solidFill>
              <a:latin typeface="Arial Narrow" pitchFamily="34" charset="0"/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5660997" y="401984"/>
            <a:ext cx="527709" cy="52322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2800" b="1" dirty="0" smtClean="0">
                <a:solidFill>
                  <a:schemeClr val="bg1"/>
                </a:solidFill>
                <a:latin typeface="Arial Narrow" pitchFamily="34" charset="0"/>
              </a:rPr>
              <a:t>3b</a:t>
            </a:r>
            <a:endParaRPr lang="en-US" sz="2800" b="1" dirty="0">
              <a:solidFill>
                <a:schemeClr val="bg1"/>
              </a:solidFill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345343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617</TotalTime>
  <Words>114</Words>
  <Application>Microsoft Office PowerPoint</Application>
  <PresentationFormat>On-screen Show (4:3)</PresentationFormat>
  <Paragraphs>30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Arial Narrow</vt:lpstr>
      <vt:lpstr>Calibri</vt:lpstr>
      <vt:lpstr>Office Theme</vt:lpstr>
      <vt:lpstr>PowerPoint Presentation</vt:lpstr>
    </vt:vector>
  </TitlesOfParts>
  <Company>HP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bvanlauwe</dc:creator>
  <cp:lastModifiedBy>Vanlauwe, Bernard</cp:lastModifiedBy>
  <cp:revision>18</cp:revision>
  <dcterms:created xsi:type="dcterms:W3CDTF">2015-06-02T23:12:08Z</dcterms:created>
  <dcterms:modified xsi:type="dcterms:W3CDTF">2015-10-09T16:52:32Z</dcterms:modified>
</cp:coreProperties>
</file>

<file path=docProps/thumbnail.jpeg>
</file>